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50" r:id="rId2"/>
  </p:sldMasterIdLst>
  <p:notesMasterIdLst>
    <p:notesMasterId r:id="rId20"/>
  </p:notesMasterIdLst>
  <p:sldIdLst>
    <p:sldId id="256" r:id="rId3"/>
    <p:sldId id="273" r:id="rId4"/>
    <p:sldId id="258" r:id="rId5"/>
    <p:sldId id="259" r:id="rId6"/>
    <p:sldId id="274" r:id="rId7"/>
    <p:sldId id="260" r:id="rId8"/>
    <p:sldId id="275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</p:sldIdLst>
  <p:sldSz cx="9144000" cy="6858000" type="screen4x3"/>
  <p:notesSz cx="6858000" cy="8961438"/>
  <p:custShowLst>
    <p:custShow name="Estrie" id="0">
      <p:sldLst>
        <p:sld r:id="rId3"/>
        <p:sld r:id="rId12"/>
        <p:sld r:id="rId13"/>
        <p:sld r:id="rId14"/>
        <p:sld r:id="rId18"/>
        <p:sld r:id="rId19"/>
      </p:sldLst>
    </p:custShow>
    <p:custShow name="Côte-Nord" id="1">
      <p:sldLst>
        <p:sld r:id="rId3"/>
        <p:sld r:id="rId9"/>
        <p:sld r:id="rId10"/>
        <p:sld r:id="rId11"/>
        <p:sld r:id="rId18"/>
        <p:sld r:id="rId19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5" autoAdjust="0"/>
  </p:normalViewPr>
  <p:slideViewPr>
    <p:cSldViewPr>
      <p:cViewPr varScale="1">
        <p:scale>
          <a:sx n="72" d="100"/>
          <a:sy n="72" d="100"/>
        </p:scale>
        <p:origin x="-4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1476" y="-96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CA"/>
  <c:roundedCorners val="1"/>
  <c:style val="42"/>
  <c:chart>
    <c:autoTitleDeleted val="1"/>
    <c:view3D>
      <c:rotX val="0"/>
      <c:hPercent val="64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210918114154E-2"/>
          <c:y val="4.2654028436018974E-2"/>
          <c:w val="0.70223325062034769"/>
          <c:h val="0.8199052132701427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Bois-Francs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25680</c:v>
                </c:pt>
                <c:pt idx="1">
                  <c:v>17675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Côte-Nord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16900</c:v>
                </c:pt>
                <c:pt idx="1">
                  <c:v>13000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Estrie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20500</c:v>
                </c:pt>
                <c:pt idx="1">
                  <c:v>23400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Mauricie</c:v>
                </c:pt>
              </c:strCache>
            </c:strRef>
          </c:tx>
          <c:invertIfNegative val="1"/>
          <c:cat>
            <c:numRef>
              <c:f>Sheet1!$B$1:$C$1</c:f>
              <c:numCache>
                <c:formatCode>General</c:formatCode>
                <c:ptCount val="2"/>
                <c:pt idx="0">
                  <c:v>1998</c:v>
                </c:pt>
                <c:pt idx="1">
                  <c:v>1999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12500</c:v>
                </c:pt>
                <c:pt idx="1">
                  <c:v>29500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89671424"/>
        <c:axId val="289681408"/>
        <c:axId val="0"/>
      </c:bar3DChart>
      <c:catAx>
        <c:axId val="289671424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289681408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28968140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289671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93300248138988"/>
          <c:y val="0.3341232227488154"/>
          <c:w val="0.18610421836228291"/>
          <c:h val="0.3341232227488154"/>
        </c:manualLayout>
      </c:layout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B8712-3D94-4EB2-B442-11F2F1AD49D0}" type="doc">
      <dgm:prSet loTypeId="urn:microsoft.com/office/officeart/2005/8/layout/matrix3" loCatId="matrix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1D44610B-F03A-4450-8D4B-60319D68D353}">
      <dgm:prSet/>
      <dgm:spPr/>
      <dgm:t>
        <a:bodyPr/>
        <a:lstStyle/>
        <a:p>
          <a:pPr rtl="0"/>
          <a:r>
            <a:rPr lang="fr-CA" dirty="0" smtClean="0"/>
            <a:t>La Mauricie</a:t>
          </a:r>
          <a:endParaRPr lang="fr-FR" dirty="0"/>
        </a:p>
      </dgm:t>
    </dgm:pt>
    <dgm:pt modelId="{0371F594-6D97-47D9-BAAB-8AC9A0AACDD1}" type="par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6E58125-84AD-4503-87AE-6AFBA8FE7D23}" type="sibTrans" cxnId="{233EFF1D-9300-4FC7-95FC-A9FD0139B5B4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B334440E-9278-46C3-9886-1990CC417916}">
      <dgm:prSet/>
      <dgm:spPr/>
      <dgm:t>
        <a:bodyPr/>
        <a:lstStyle/>
        <a:p>
          <a:pPr rtl="0"/>
          <a:r>
            <a:rPr lang="fr-CA" dirty="0" smtClean="0"/>
            <a:t>La Côte-Nord</a:t>
          </a:r>
          <a:endParaRPr lang="fr-FR" dirty="0"/>
        </a:p>
      </dgm:t>
    </dgm:pt>
    <dgm:pt modelId="{22A8C6B0-E45F-4D6E-ADCB-15AFFBFA6596}" type="par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592E26F-4B3F-4301-978F-316D244A8099}" type="sibTrans" cxnId="{D1CD5DB6-D289-43F4-A3B8-26E9894902EF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5ADDA3D6-CF83-404E-B072-240E16C2C82A}">
      <dgm:prSet/>
      <dgm:spPr/>
      <dgm:t>
        <a:bodyPr/>
        <a:lstStyle/>
        <a:p>
          <a:pPr rtl="0"/>
          <a:r>
            <a:rPr lang="fr-CA" smtClean="0"/>
            <a:t>L’Estrie</a:t>
          </a:r>
          <a:endParaRPr lang="fr-FR"/>
        </a:p>
      </dgm:t>
    </dgm:pt>
    <dgm:pt modelId="{DCCF05D1-5D69-4984-8EF5-3520722E1B89}" type="par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6214EEC1-60B6-4FEC-937E-2DDD20E2EE8C}" type="sibTrans" cxnId="{BBAA1B9A-6DA2-48CA-A914-983DB8679E41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5B52DC1-4514-49A4-A85D-091F62CBFE50}">
      <dgm:prSet/>
      <dgm:spPr/>
      <dgm:t>
        <a:bodyPr/>
        <a:lstStyle/>
        <a:p>
          <a:pPr rtl="0"/>
          <a:r>
            <a:rPr lang="fr-CA" smtClean="0"/>
            <a:t>Les Bois-Francs</a:t>
          </a:r>
          <a:endParaRPr lang="fr-FR" dirty="0"/>
        </a:p>
      </dgm:t>
    </dgm:pt>
    <dgm:pt modelId="{D3E1DFBC-4AA9-4F84-8687-20C0DD5C11D9}" type="par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A1C1030B-CDEB-4A3B-B039-4B52F4E85F25}" type="sibTrans" cxnId="{A73A580B-1626-442C-A744-EC7B7AA2A85D}">
      <dgm:prSet/>
      <dgm:spPr/>
      <dgm:t>
        <a:bodyPr/>
        <a:lstStyle/>
        <a:p>
          <a:endParaRPr lang="fr-FR">
            <a:solidFill>
              <a:schemeClr val="bg1"/>
            </a:solidFill>
          </a:endParaRPr>
        </a:p>
      </dgm:t>
    </dgm:pt>
    <dgm:pt modelId="{CF6DB1C7-E83F-49A2-BB36-22933FC6BD91}" type="pres">
      <dgm:prSet presAssocID="{E05B8712-3D94-4EB2-B442-11F2F1AD49D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4AEC37D-31B7-4F7A-8F1E-62BDAFE74F03}" type="pres">
      <dgm:prSet presAssocID="{E05B8712-3D94-4EB2-B442-11F2F1AD49D0}" presName="diamond" presStyleLbl="bgShp" presStyleIdx="0" presStyleCnt="1"/>
      <dgm:spPr/>
      <dgm:t>
        <a:bodyPr/>
        <a:lstStyle/>
        <a:p>
          <a:endParaRPr lang="fr-CA"/>
        </a:p>
      </dgm:t>
    </dgm:pt>
    <dgm:pt modelId="{B84715BF-F487-4499-9703-A6EFF5B33D23}" type="pres">
      <dgm:prSet presAssocID="{E05B8712-3D94-4EB2-B442-11F2F1AD49D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20C8ED-D9A0-4DEF-A3FF-644E76E29BE5}" type="pres">
      <dgm:prSet presAssocID="{E05B8712-3D94-4EB2-B442-11F2F1AD49D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62ADE7-00EC-441F-885F-3548539A94D7}" type="pres">
      <dgm:prSet presAssocID="{E05B8712-3D94-4EB2-B442-11F2F1AD49D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E91EA9B-F638-46E5-9521-CC420CC06FA1}" type="pres">
      <dgm:prSet presAssocID="{E05B8712-3D94-4EB2-B442-11F2F1AD49D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CD5DB6-D289-43F4-A3B8-26E9894902EF}" srcId="{E05B8712-3D94-4EB2-B442-11F2F1AD49D0}" destId="{B334440E-9278-46C3-9886-1990CC417916}" srcOrd="1" destOrd="0" parTransId="{22A8C6B0-E45F-4D6E-ADCB-15AFFBFA6596}" sibTransId="{C592E26F-4B3F-4301-978F-316D244A8099}"/>
    <dgm:cxn modelId="{050CAFA0-DA67-4AA2-959E-695AFC859F90}" type="presOf" srcId="{E05B8712-3D94-4EB2-B442-11F2F1AD49D0}" destId="{CF6DB1C7-E83F-49A2-BB36-22933FC6BD91}" srcOrd="0" destOrd="0" presId="urn:microsoft.com/office/officeart/2005/8/layout/matrix3"/>
    <dgm:cxn modelId="{8A06F266-99B1-4AB4-862F-38AE3AADB67F}" type="presOf" srcId="{1D44610B-F03A-4450-8D4B-60319D68D353}" destId="{B84715BF-F487-4499-9703-A6EFF5B33D23}" srcOrd="0" destOrd="0" presId="urn:microsoft.com/office/officeart/2005/8/layout/matrix3"/>
    <dgm:cxn modelId="{BBAA1B9A-6DA2-48CA-A914-983DB8679E41}" srcId="{E05B8712-3D94-4EB2-B442-11F2F1AD49D0}" destId="{5ADDA3D6-CF83-404E-B072-240E16C2C82A}" srcOrd="2" destOrd="0" parTransId="{DCCF05D1-5D69-4984-8EF5-3520722E1B89}" sibTransId="{6214EEC1-60B6-4FEC-937E-2DDD20E2EE8C}"/>
    <dgm:cxn modelId="{A72CE136-7B5B-4F44-826A-0DF15A75885D}" type="presOf" srcId="{5ADDA3D6-CF83-404E-B072-240E16C2C82A}" destId="{2D62ADE7-00EC-441F-885F-3548539A94D7}" srcOrd="0" destOrd="0" presId="urn:microsoft.com/office/officeart/2005/8/layout/matrix3"/>
    <dgm:cxn modelId="{1EA00443-4AE0-4565-9543-EF0C1E122B30}" type="presOf" srcId="{B334440E-9278-46C3-9886-1990CC417916}" destId="{DE20C8ED-D9A0-4DEF-A3FF-644E76E29BE5}" srcOrd="0" destOrd="0" presId="urn:microsoft.com/office/officeart/2005/8/layout/matrix3"/>
    <dgm:cxn modelId="{A73A580B-1626-442C-A744-EC7B7AA2A85D}" srcId="{E05B8712-3D94-4EB2-B442-11F2F1AD49D0}" destId="{A5B52DC1-4514-49A4-A85D-091F62CBFE50}" srcOrd="3" destOrd="0" parTransId="{D3E1DFBC-4AA9-4F84-8687-20C0DD5C11D9}" sibTransId="{A1C1030B-CDEB-4A3B-B039-4B52F4E85F25}"/>
    <dgm:cxn modelId="{233EFF1D-9300-4FC7-95FC-A9FD0139B5B4}" srcId="{E05B8712-3D94-4EB2-B442-11F2F1AD49D0}" destId="{1D44610B-F03A-4450-8D4B-60319D68D353}" srcOrd="0" destOrd="0" parTransId="{0371F594-6D97-47D9-BAAB-8AC9A0AACDD1}" sibTransId="{66E58125-84AD-4503-87AE-6AFBA8FE7D23}"/>
    <dgm:cxn modelId="{E41D4D4E-F4E1-4886-B2ED-FAAC4A5B1F26}" type="presOf" srcId="{A5B52DC1-4514-49A4-A85D-091F62CBFE50}" destId="{2E91EA9B-F638-46E5-9521-CC420CC06FA1}" srcOrd="0" destOrd="0" presId="urn:microsoft.com/office/officeart/2005/8/layout/matrix3"/>
    <dgm:cxn modelId="{9B3A3527-71BA-4681-9EB7-21E931BC8C27}" type="presParOf" srcId="{CF6DB1C7-E83F-49A2-BB36-22933FC6BD91}" destId="{E4AEC37D-31B7-4F7A-8F1E-62BDAFE74F03}" srcOrd="0" destOrd="0" presId="urn:microsoft.com/office/officeart/2005/8/layout/matrix3"/>
    <dgm:cxn modelId="{E87E8AA7-4405-4EA8-9386-3690C07E7B24}" type="presParOf" srcId="{CF6DB1C7-E83F-49A2-BB36-22933FC6BD91}" destId="{B84715BF-F487-4499-9703-A6EFF5B33D23}" srcOrd="1" destOrd="0" presId="urn:microsoft.com/office/officeart/2005/8/layout/matrix3"/>
    <dgm:cxn modelId="{D070D65A-C0DC-4A85-8869-C62FCA58FA18}" type="presParOf" srcId="{CF6DB1C7-E83F-49A2-BB36-22933FC6BD91}" destId="{DE20C8ED-D9A0-4DEF-A3FF-644E76E29BE5}" srcOrd="2" destOrd="0" presId="urn:microsoft.com/office/officeart/2005/8/layout/matrix3"/>
    <dgm:cxn modelId="{1C40EE84-EAF5-4E2A-9B49-4B9C95B0CD96}" type="presParOf" srcId="{CF6DB1C7-E83F-49A2-BB36-22933FC6BD91}" destId="{2D62ADE7-00EC-441F-885F-3548539A94D7}" srcOrd="3" destOrd="0" presId="urn:microsoft.com/office/officeart/2005/8/layout/matrix3"/>
    <dgm:cxn modelId="{5D2AA66F-4320-45B2-8BFF-ABF9CFFE96C1}" type="presParOf" srcId="{CF6DB1C7-E83F-49A2-BB36-22933FC6BD91}" destId="{2E91EA9B-F638-46E5-9521-CC420CC06F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C37D-31B7-4F7A-8F1E-62BDAFE74F03}">
      <dsp:nvSpPr>
        <dsp:cNvPr id="0" name=""/>
        <dsp:cNvSpPr/>
      </dsp:nvSpPr>
      <dsp:spPr>
        <a:xfrm>
          <a:off x="1828800" y="0"/>
          <a:ext cx="4114799" cy="4114799"/>
        </a:xfrm>
        <a:prstGeom prst="diamond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shade val="40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84715BF-F487-4499-9703-A6EFF5B33D23}">
      <dsp:nvSpPr>
        <dsp:cNvPr id="0" name=""/>
        <dsp:cNvSpPr/>
      </dsp:nvSpPr>
      <dsp:spPr>
        <a:xfrm>
          <a:off x="2219706" y="390906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40000"/>
              </a:schemeClr>
              <a:schemeClr val="accent2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dirty="0" smtClean="0"/>
            <a:t>La Mauricie</a:t>
          </a:r>
          <a:endParaRPr lang="fr-FR" sz="2500" kern="1200" dirty="0"/>
        </a:p>
      </dsp:txBody>
      <dsp:txXfrm>
        <a:off x="2298045" y="469245"/>
        <a:ext cx="1448094" cy="1448094"/>
      </dsp:txXfrm>
    </dsp:sp>
    <dsp:sp modelId="{DE20C8ED-D9A0-4DEF-A3FF-644E76E29BE5}">
      <dsp:nvSpPr>
        <dsp:cNvPr id="0" name=""/>
        <dsp:cNvSpPr/>
      </dsp:nvSpPr>
      <dsp:spPr>
        <a:xfrm>
          <a:off x="3947922" y="390906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2771965"/>
                <a:satOff val="19774"/>
                <a:lumOff val="-3399"/>
                <a:alphaOff val="0"/>
                <a:shade val="40000"/>
              </a:schemeClr>
              <a:schemeClr val="accent2">
                <a:hueOff val="-2771965"/>
                <a:satOff val="19774"/>
                <a:lumOff val="-3399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dirty="0" smtClean="0"/>
            <a:t>La Côte-Nord</a:t>
          </a:r>
          <a:endParaRPr lang="fr-FR" sz="2500" kern="1200" dirty="0"/>
        </a:p>
      </dsp:txBody>
      <dsp:txXfrm>
        <a:off x="4026261" y="469245"/>
        <a:ext cx="1448094" cy="1448094"/>
      </dsp:txXfrm>
    </dsp:sp>
    <dsp:sp modelId="{2D62ADE7-00EC-441F-885F-3548539A94D7}">
      <dsp:nvSpPr>
        <dsp:cNvPr id="0" name=""/>
        <dsp:cNvSpPr/>
      </dsp:nvSpPr>
      <dsp:spPr>
        <a:xfrm>
          <a:off x="2219706" y="2119122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5543931"/>
                <a:satOff val="39548"/>
                <a:lumOff val="-6798"/>
                <a:alphaOff val="0"/>
                <a:shade val="40000"/>
              </a:schemeClr>
              <a:schemeClr val="accent2">
                <a:hueOff val="-5543931"/>
                <a:satOff val="39548"/>
                <a:lumOff val="-6798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smtClean="0"/>
            <a:t>L’Estrie</a:t>
          </a:r>
          <a:endParaRPr lang="fr-FR" sz="2500" kern="1200"/>
        </a:p>
      </dsp:txBody>
      <dsp:txXfrm>
        <a:off x="2298045" y="2197461"/>
        <a:ext cx="1448094" cy="1448094"/>
      </dsp:txXfrm>
    </dsp:sp>
    <dsp:sp modelId="{2E91EA9B-F638-46E5-9521-CC420CC06FA1}">
      <dsp:nvSpPr>
        <dsp:cNvPr id="0" name=""/>
        <dsp:cNvSpPr/>
      </dsp:nvSpPr>
      <dsp:spPr>
        <a:xfrm>
          <a:off x="3947922" y="2119122"/>
          <a:ext cx="1604772" cy="1604772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-8315896"/>
                <a:satOff val="59322"/>
                <a:lumOff val="-10197"/>
                <a:alphaOff val="0"/>
                <a:shade val="40000"/>
              </a:schemeClr>
              <a:schemeClr val="accent2">
                <a:hueOff val="-8315896"/>
                <a:satOff val="59322"/>
                <a:lumOff val="-10197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A" sz="2500" kern="1200" smtClean="0"/>
            <a:t>Les Bois-Francs</a:t>
          </a:r>
          <a:endParaRPr lang="fr-FR" sz="2500" kern="1200" dirty="0"/>
        </a:p>
      </dsp:txBody>
      <dsp:txXfrm>
        <a:off x="4026261" y="2197461"/>
        <a:ext cx="1448094" cy="1448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CA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671513"/>
            <a:ext cx="4481512" cy="3360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56088"/>
            <a:ext cx="50292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13763"/>
            <a:ext cx="2971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E16E68-80A5-4CD7-9D2D-0713CC83CEAA}" type="slidenum">
              <a:rPr lang="fr-CA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283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EB069-1BCC-46B2-B1E5-88B36CAB2ADF}" type="slidenum">
              <a:rPr lang="fr-CA"/>
              <a:pPr/>
              <a:t>2</a:t>
            </a:fld>
            <a:endParaRPr lang="fr-CA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753B31-A273-40AB-8ACE-F272E56D6828}" type="slidenum">
              <a:rPr lang="fr-CA"/>
              <a:pPr/>
              <a:t>17</a:t>
            </a:fld>
            <a:endParaRPr lang="fr-CA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D5494-695A-4949-A4BE-9D34112A61B5}" type="slidenum">
              <a:rPr lang="fr-CA"/>
              <a:pPr/>
              <a:t>3</a:t>
            </a:fld>
            <a:endParaRPr lang="fr-CA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D4322-B511-40A2-8EED-D835310D986D}" type="slidenum">
              <a:rPr lang="fr-CA"/>
              <a:pPr/>
              <a:t>10</a:t>
            </a:fld>
            <a:endParaRPr lang="fr-CA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662A8E-0075-474D-9733-64DE35F5FEEC}" type="slidenum">
              <a:rPr lang="fr-CA"/>
              <a:pPr/>
              <a:t>11</a:t>
            </a:fld>
            <a:endParaRPr lang="fr-CA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937909-EC5B-4A04-9517-8A31F8E7A425}" type="slidenum">
              <a:rPr lang="fr-CA"/>
              <a:pPr/>
              <a:t>12</a:t>
            </a:fld>
            <a:endParaRPr lang="fr-CA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F6C9D-5EF2-4FD1-BB74-569DD2321F16}" type="slidenum">
              <a:rPr lang="fr-CA"/>
              <a:pPr/>
              <a:t>13</a:t>
            </a:fld>
            <a:endParaRPr lang="fr-CA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856DEF-6A13-453F-83C7-7F391AB746CE}" type="slidenum">
              <a:rPr lang="fr-CA"/>
              <a:pPr/>
              <a:t>14</a:t>
            </a:fld>
            <a:endParaRPr lang="fr-CA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00B446-56A9-43B4-9D31-71F7D0A3E4B5}" type="slidenum">
              <a:rPr lang="fr-CA"/>
              <a:pPr/>
              <a:t>15</a:t>
            </a:fld>
            <a:endParaRPr lang="fr-CA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573681-D3AD-4E73-905E-BB978A342EB6}" type="slidenum">
              <a:rPr lang="fr-CA"/>
              <a:pPr/>
              <a:t>16</a:t>
            </a:fld>
            <a:endParaRPr lang="fr-CA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400">
                <a:solidFill>
                  <a:srgbClr val="3333FF"/>
                </a:solidFill>
                <a:latin typeface="Comic Sans MS" pitchFamily="66" charset="0"/>
              </a:rPr>
              <a:t>Nombre de personnes ayant utilisé les services de Parcours Québec au cours des deux dernières années pour les quatre régions.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55FF6D4-D4D7-426A-98F7-170A3668379E}" type="datetime1">
              <a:rPr lang="en-US" smtClean="0"/>
              <a:pPr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1AD20DFC-E2D5-4BD6-B744-D8DEEAB5F7C2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4400" b="1" cap="none" spc="0">
                <a:ln w="11430"/>
                <a:gradFill>
                  <a:gsLst>
                    <a:gs pos="0">
                      <a:schemeClr val="bg2"/>
                    </a:gs>
                    <a:gs pos="75000">
                      <a:schemeClr val="bg2">
                        <a:lumMod val="90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‹N°›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657095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Titre 17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b="1" cap="none" spc="0">
                <a:ln/>
                <a:solidFill>
                  <a:schemeClr val="accent3"/>
                </a:solidFill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492E3B2C-1BA4-45E8-A58D-96AB67772A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11BA-58B9-47FC-90AE-3CA91D99496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8E939-95DB-4DE8-A461-4355F88792E7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fr-FR" smtClean="0"/>
              <a:t>Cliquez sur l'icône pour ajouter un graphique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981FE79-64F3-4A55-8A07-2CA4BD434A2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27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1" cap="none" spc="0" baseline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C8D61DB4-1DCB-498D-9368-0926E18276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D1FF3C23-73EF-4C32-9CF4-A37E3F7BDC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EDC2FCA-ECCB-410D-BC21-B1F9941364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39FFC407-C61F-4A60-B499-4C167D96F6F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27D7BE2C-D23A-4767-A212-86E7A913BF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530DA0F-E650-4772-9422-D5D40F11867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13B15165-2B99-4E29-92DA-789225FFFB7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5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44BA46-7A52-4F65-8538-108F653A2B2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dirty="0">
                <a:solidFill>
                  <a:schemeClr val="tx2"/>
                </a:solidFill>
              </a:rPr>
              <a:t>LA ROUTE DES VACANCES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>
                <a:solidFill>
                  <a:schemeClr val="tx2"/>
                </a:solidFill>
              </a:rPr>
              <a:t>Présenté par</a:t>
            </a:r>
          </a:p>
          <a:p>
            <a:r>
              <a:rPr lang="fr-CA" dirty="0">
                <a:solidFill>
                  <a:schemeClr val="tx2"/>
                </a:solidFill>
              </a:rPr>
              <a:t>Marie-Soleil Routhier</a:t>
            </a:r>
          </a:p>
          <a:p>
            <a:r>
              <a:rPr lang="fr-CA" dirty="0">
                <a:solidFill>
                  <a:schemeClr val="tx2"/>
                </a:solidFill>
              </a:rPr>
              <a:t>de l’agence de voyages</a:t>
            </a:r>
          </a:p>
          <a:p>
            <a:r>
              <a:rPr lang="fr-CA" b="1" dirty="0">
                <a:solidFill>
                  <a:schemeClr val="tx2"/>
                </a:solidFill>
              </a:rPr>
              <a:t>Parcours Québec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fr-CA"/>
              <a:t>Cette captivante région touristique est à quelque 80 kilomètres à l’est de Montréal et à une centaine de kilomètres au sud de Québec.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 dirty="0"/>
              <a:t>Granby</a:t>
            </a:r>
          </a:p>
          <a:p>
            <a:pPr lvl="1"/>
            <a:r>
              <a:rPr lang="fr-CA" dirty="0"/>
              <a:t>Zoo de Granby</a:t>
            </a:r>
          </a:p>
          <a:p>
            <a:pPr lvl="1"/>
            <a:r>
              <a:rPr lang="fr-CA" dirty="0"/>
              <a:t>L’</a:t>
            </a:r>
            <a:r>
              <a:rPr lang="fr-CA" dirty="0" err="1"/>
              <a:t>Estriade</a:t>
            </a:r>
            <a:r>
              <a:rPr lang="fr-CA" dirty="0"/>
              <a:t> et la </a:t>
            </a:r>
            <a:r>
              <a:rPr lang="fr-CA" dirty="0" err="1"/>
              <a:t>Montérégiade</a:t>
            </a:r>
            <a:r>
              <a:rPr lang="fr-CA" dirty="0"/>
              <a:t>, </a:t>
            </a:r>
            <a:r>
              <a:rPr lang="fr-CA" dirty="0" smtClean="0"/>
              <a:t>42 kilomètres </a:t>
            </a:r>
            <a:r>
              <a:rPr lang="fr-CA" dirty="0"/>
              <a:t>de pistes cyclables</a:t>
            </a:r>
          </a:p>
          <a:p>
            <a:pPr lvl="1"/>
            <a:r>
              <a:rPr lang="fr-CA" dirty="0"/>
              <a:t>Centre de santé Granbyen</a:t>
            </a:r>
          </a:p>
          <a:p>
            <a:pPr lvl="1"/>
            <a:r>
              <a:rPr lang="fr-CA" dirty="0"/>
              <a:t>Le Château </a:t>
            </a:r>
            <a:r>
              <a:rPr lang="fr-CA" dirty="0" err="1"/>
              <a:t>Brownies</a:t>
            </a:r>
            <a:endParaRPr lang="fr-CA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25" y="4149080"/>
            <a:ext cx="3264000" cy="24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t="19643" r="19643" b="19643"/>
          <a:stretch/>
        </p:blipFill>
        <p:spPr>
          <a:xfrm>
            <a:off x="5580112" y="1124744"/>
            <a:ext cx="3264363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17247" r="22965" b="28693"/>
          <a:stretch/>
        </p:blipFill>
        <p:spPr>
          <a:xfrm>
            <a:off x="3947931" y="2852936"/>
            <a:ext cx="3264362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L’Estrie…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fr-CA" dirty="0"/>
              <a:t>Bromont</a:t>
            </a:r>
          </a:p>
          <a:p>
            <a:pPr lvl="1"/>
            <a:r>
              <a:rPr lang="fr-CA" dirty="0"/>
              <a:t>Le Musée du Chocolat de la Confiserie Bromont</a:t>
            </a:r>
          </a:p>
          <a:p>
            <a:pPr lvl="1"/>
            <a:r>
              <a:rPr lang="fr-CA" dirty="0"/>
              <a:t>Parc aquatique</a:t>
            </a:r>
          </a:p>
          <a:p>
            <a:pPr lvl="1"/>
            <a:r>
              <a:rPr lang="fr-CA" dirty="0"/>
              <a:t>Station touristique</a:t>
            </a:r>
          </a:p>
          <a:p>
            <a:pPr lvl="1"/>
            <a:r>
              <a:rPr lang="fr-CA" dirty="0"/>
              <a:t>Jardin </a:t>
            </a:r>
            <a:r>
              <a:rPr lang="fr-CA" dirty="0" err="1"/>
              <a:t>Marisol</a:t>
            </a:r>
            <a:endParaRPr lang="fr-CA" dirty="0"/>
          </a:p>
          <a:p>
            <a:pPr lvl="2"/>
            <a:r>
              <a:rPr lang="fr-CA" dirty="0"/>
              <a:t>Jardin écologique de trois acres de prairie en fleurs sauvages vivaces et annuelles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684">
            <a:off x="4797416" y="2955415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S’étendent dans la plaine du Saint-Laurent jusqu’au contreforts des Appalaches</a:t>
            </a:r>
            <a:endParaRPr lang="fr-CA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Les Bois-Francs</a:t>
            </a:r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Arthabaska</a:t>
            </a:r>
          </a:p>
          <a:p>
            <a:pPr lvl="1"/>
            <a:r>
              <a:rPr lang="fr-CA"/>
              <a:t>Musée Laurier</a:t>
            </a:r>
          </a:p>
          <a:p>
            <a:pPr lvl="1"/>
            <a:r>
              <a:rPr lang="fr-CA"/>
              <a:t>Église Saint-Christophe</a:t>
            </a:r>
          </a:p>
          <a:p>
            <a:pPr lvl="2"/>
            <a:r>
              <a:rPr lang="fr-CA"/>
              <a:t>Construite en 1873, on peut y admirer des fresques peintes par Suzor-Côté et Joseph-Thomas Rousseau.</a:t>
            </a:r>
          </a:p>
          <a:p>
            <a:pPr lvl="1"/>
            <a:r>
              <a:rPr lang="fr-CA"/>
              <a:t>Mont Saint-Michel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Les Bois-Francs…</a:t>
            </a: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7730">
            <a:off x="442076" y="2497860"/>
            <a:ext cx="4344355" cy="28962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Espace réservé du contenu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CA" dirty="0"/>
              <a:t>Victoriaville</a:t>
            </a:r>
          </a:p>
          <a:p>
            <a:pPr lvl="1"/>
            <a:r>
              <a:rPr lang="fr-CA" dirty="0"/>
              <a:t>Réservoir Beaudet</a:t>
            </a:r>
          </a:p>
          <a:p>
            <a:pPr lvl="2"/>
            <a:r>
              <a:rPr lang="fr-CA" dirty="0"/>
              <a:t>Site d’observation des </a:t>
            </a:r>
            <a:r>
              <a:rPr lang="fr-CA" dirty="0" smtClean="0"/>
              <a:t>oiseaux</a:t>
            </a:r>
            <a:endParaRPr lang="fr-CA" dirty="0"/>
          </a:p>
        </p:txBody>
      </p:sp>
      <p:sp>
        <p:nvSpPr>
          <p:cNvPr id="4" name="ZoneTexte 3"/>
          <p:cNvSpPr txBox="1"/>
          <p:nvPr/>
        </p:nvSpPr>
        <p:spPr>
          <a:xfrm rot="20864703">
            <a:off x="953521" y="5512255"/>
            <a:ext cx="26901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>
                <a:latin typeface="+mn-lt"/>
              </a:rPr>
              <a:t>Photo prise du site </a:t>
            </a:r>
            <a:r>
              <a:rPr lang="fr-CA" sz="800" dirty="0" smtClean="0">
                <a:latin typeface="+mn-lt"/>
              </a:rPr>
              <a:t>www.tourismecentreduquebec.com</a:t>
            </a:r>
            <a:endParaRPr lang="fr-CA" sz="8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772400" cy="8640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CA" smtClean="0"/>
              <a:t>Statistiques de Parcours Québec</a:t>
            </a:r>
            <a:endParaRPr lang="fr-CA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 anchor="b">
            <a:normAutofit lnSpcReduction="10000"/>
          </a:bodyPr>
          <a:lstStyle/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Découvrez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ces destinations</a:t>
            </a:r>
          </a:p>
          <a:p>
            <a:pPr algn="r">
              <a:buFontTx/>
              <a:buNone/>
            </a:pPr>
            <a:r>
              <a:rPr lang="fr-CA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bien d’autres encore!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DESTINATIONS PROPOSÉES</a:t>
            </a: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803753651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83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B84715BF-F487-4499-9703-A6EFF5B33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E20C8ED-D9A0-4DEF-A3FF-644E76E2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2D62ADE7-00EC-441F-885F-3548539A9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2E91EA9B-F638-46E5-9521-CC420CC06F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indent="0">
              <a:buFontTx/>
              <a:buNone/>
            </a:pPr>
            <a:r>
              <a:rPr lang="fr-CA" dirty="0"/>
              <a:t>Située à mi-chemin entre Montréal et Québec, la région de la Mauricie vous offre ses immenses espaces verts et ses innombrables plans d’eau.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Mauricie…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Shawinigan</a:t>
            </a:r>
          </a:p>
          <a:p>
            <a:pPr lvl="1"/>
            <a:r>
              <a:rPr lang="fr-CA" dirty="0"/>
              <a:t>Le parc national de la Mauricie</a:t>
            </a:r>
          </a:p>
          <a:p>
            <a:pPr lvl="2"/>
            <a:r>
              <a:rPr lang="fr-CA" dirty="0"/>
              <a:t>Pêche, randonnée pédestre, vélo, canot, kayak, escalade, camping ne sont que quelques activités que vous pouvez pratiquer dans ce parc.</a:t>
            </a:r>
          </a:p>
          <a:p>
            <a:pPr lvl="1"/>
            <a:r>
              <a:rPr lang="fr-CA" dirty="0"/>
              <a:t>La Cité de l’énergie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La Mauricie…</a:t>
            </a:r>
            <a:endParaRPr lang="fr-CA" dirty="0"/>
          </a:p>
        </p:txBody>
      </p:sp>
      <p:pic>
        <p:nvPicPr>
          <p:cNvPr id="4" name="Bear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 rot="20656572">
            <a:off x="923925" y="998538"/>
            <a:ext cx="5183188" cy="388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CA" dirty="0" smtClean="0"/>
              <a:t>Surprise dans le parc national</a:t>
            </a:r>
            <a:br>
              <a:rPr lang="fr-CA" dirty="0" smtClean="0"/>
            </a:br>
            <a:r>
              <a:rPr lang="fr-CA" dirty="0" smtClean="0"/>
              <a:t>de la Mauricie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063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La Mauricie…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Grand-Mère</a:t>
            </a:r>
          </a:p>
          <a:p>
            <a:pPr lvl="1"/>
            <a:r>
              <a:rPr lang="fr-CA"/>
              <a:t>Le Village d’Émilie</a:t>
            </a:r>
          </a:p>
          <a:p>
            <a:pPr lvl="1"/>
            <a:r>
              <a:rPr lang="fr-CA"/>
              <a:t>Le Rocher de Grand-Mère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mtClean="0"/>
              <a:t>Choisir la Côte-Nord, c’est partir pour une destination d’aventures et de découvertes des plus remarquables.</a:t>
            </a:r>
            <a:endParaRPr lang="fr-CA" dirty="0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smtClean="0"/>
              <a:t>La Côte-Nord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9097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  <p:sp>
        <p:nvSpPr>
          <p:cNvPr id="75781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r>
              <a:rPr lang="fr-CA"/>
              <a:t>Tadoussac</a:t>
            </a:r>
          </a:p>
          <a:p>
            <a:pPr lvl="1"/>
            <a:r>
              <a:rPr lang="fr-CA"/>
              <a:t>Centre d’interprétation des mammifères marins</a:t>
            </a:r>
          </a:p>
          <a:p>
            <a:pPr lvl="1"/>
            <a:r>
              <a:rPr lang="fr-CA"/>
              <a:t>Petite Chapelle de Tadoussac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Espace réservé du contenu 4" descr="Chapel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0" y="1714488"/>
            <a:ext cx="4027883" cy="4374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Forestville</a:t>
            </a:r>
          </a:p>
          <a:p>
            <a:pPr lvl="1"/>
            <a:r>
              <a:rPr lang="fr-CA"/>
              <a:t>Centrales hydro-électriques Bersimis 1 et Bersimis 2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La Côte-Nord…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000">
        <p14:flythrough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agues">
  <a:themeElements>
    <a:clrScheme name="Personnalisé 2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63649D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ppt/theme/themeOverride2.xml><?xml version="1.0" encoding="utf-8"?>
<a:themeOverride xmlns:a="http://schemas.openxmlformats.org/drawingml/2006/main">
  <a:clrScheme name="Kilter">
    <a:dk1>
      <a:sysClr val="windowText" lastClr="000000"/>
    </a:dk1>
    <a:lt1>
      <a:sysClr val="window" lastClr="FFFFFF"/>
    </a:lt1>
    <a:dk2>
      <a:srgbClr val="318FC5"/>
    </a:dk2>
    <a:lt2>
      <a:srgbClr val="AEE8FB"/>
    </a:lt2>
    <a:accent1>
      <a:srgbClr val="76C5EF"/>
    </a:accent1>
    <a:accent2>
      <a:srgbClr val="FEA022"/>
    </a:accent2>
    <a:accent3>
      <a:srgbClr val="FF6700"/>
    </a:accent3>
    <a:accent4>
      <a:srgbClr val="70A525"/>
    </a:accent4>
    <a:accent5>
      <a:srgbClr val="A5D848"/>
    </a:accent5>
    <a:accent6>
      <a:srgbClr val="20768C"/>
    </a:accent6>
    <a:hlink>
      <a:srgbClr val="7AB6E8"/>
    </a:hlink>
    <a:folHlink>
      <a:srgbClr val="83B0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Ordonné</Template>
  <TotalTime>1837</TotalTime>
  <Words>328</Words>
  <Application>Microsoft Office PowerPoint</Application>
  <PresentationFormat>Affichage à l'écran (4:3)</PresentationFormat>
  <Paragraphs>75</Paragraphs>
  <Slides>17</Slides>
  <Notes>10</Notes>
  <HiddenSlides>0</HiddenSlides>
  <MMClips>1</MMClips>
  <ScaleCrop>false</ScaleCrop>
  <HeadingPairs>
    <vt:vector size="6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  <vt:variant>
        <vt:lpstr>Diaporamas personnalisés</vt:lpstr>
      </vt:variant>
      <vt:variant>
        <vt:i4>2</vt:i4>
      </vt:variant>
    </vt:vector>
  </HeadingPairs>
  <TitlesOfParts>
    <vt:vector size="21" baseType="lpstr">
      <vt:lpstr>Kilter</vt:lpstr>
      <vt:lpstr>Vagues</vt:lpstr>
      <vt:lpstr>LA ROUTE DES VACANCES</vt:lpstr>
      <vt:lpstr>DESTINATIONS PROPOSÉES</vt:lpstr>
      <vt:lpstr>La Mauricie</vt:lpstr>
      <vt:lpstr>La Mauricie…</vt:lpstr>
      <vt:lpstr>La Mauricie…</vt:lpstr>
      <vt:lpstr>La Mauricie…</vt:lpstr>
      <vt:lpstr>La Côte-Nord</vt:lpstr>
      <vt:lpstr>La Côte-Nord…</vt:lpstr>
      <vt:lpstr>La Côte-Nord…</vt:lpstr>
      <vt:lpstr>L’Estrie</vt:lpstr>
      <vt:lpstr>L’Estrie…</vt:lpstr>
      <vt:lpstr>L’Estrie…</vt:lpstr>
      <vt:lpstr>Les Bois-Francs</vt:lpstr>
      <vt:lpstr>Les Bois-Francs…</vt:lpstr>
      <vt:lpstr>Les Bois-Francs…</vt:lpstr>
      <vt:lpstr>Statistiques de Parcours Québec</vt:lpstr>
      <vt:lpstr>Présentation PowerPoint</vt:lpstr>
      <vt:lpstr>Estrie</vt:lpstr>
      <vt:lpstr>Côte-Nord</vt:lpstr>
    </vt:vector>
  </TitlesOfParts>
  <Company>Gestion Nicole Benoit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ROUTE DES VACANCES</dc:title>
  <dc:creator>Nicole Benoît;Jocelyne Roberge</dc:creator>
  <cp:lastModifiedBy>Jocelyne</cp:lastModifiedBy>
  <cp:revision>81</cp:revision>
  <cp:lastPrinted>1601-01-01T00:00:00Z</cp:lastPrinted>
  <dcterms:created xsi:type="dcterms:W3CDTF">2000-06-29T16:30:48Z</dcterms:created>
  <dcterms:modified xsi:type="dcterms:W3CDTF">2011-06-21T20:05:02Z</dcterms:modified>
</cp:coreProperties>
</file>